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18" r:id="rId3"/>
    <p:sldId id="291" r:id="rId4"/>
    <p:sldId id="294" r:id="rId5"/>
    <p:sldId id="295" r:id="rId6"/>
    <p:sldId id="320" r:id="rId7"/>
    <p:sldId id="296" r:id="rId8"/>
    <p:sldId id="324" r:id="rId9"/>
    <p:sldId id="321" r:id="rId10"/>
    <p:sldId id="322" r:id="rId11"/>
    <p:sldId id="335" r:id="rId12"/>
    <p:sldId id="297" r:id="rId13"/>
    <p:sldId id="338" r:id="rId14"/>
    <p:sldId id="337" r:id="rId15"/>
    <p:sldId id="327" r:id="rId16"/>
    <p:sldId id="336" r:id="rId17"/>
    <p:sldId id="329" r:id="rId18"/>
    <p:sldId id="328" r:id="rId19"/>
    <p:sldId id="325" r:id="rId20"/>
    <p:sldId id="326" r:id="rId21"/>
    <p:sldId id="299" r:id="rId22"/>
    <p:sldId id="306" r:id="rId23"/>
    <p:sldId id="258" r:id="rId24"/>
    <p:sldId id="309" r:id="rId25"/>
    <p:sldId id="259" r:id="rId26"/>
    <p:sldId id="303" r:id="rId27"/>
    <p:sldId id="301" r:id="rId28"/>
    <p:sldId id="302" r:id="rId29"/>
    <p:sldId id="305" r:id="rId30"/>
    <p:sldId id="307" r:id="rId31"/>
    <p:sldId id="308" r:id="rId32"/>
    <p:sldId id="269" r:id="rId33"/>
    <p:sldId id="331" r:id="rId34"/>
    <p:sldId id="311" r:id="rId35"/>
    <p:sldId id="333" r:id="rId36"/>
    <p:sldId id="332" r:id="rId37"/>
    <p:sldId id="290" r:id="rId38"/>
    <p:sldId id="312" r:id="rId39"/>
    <p:sldId id="292" r:id="rId40"/>
    <p:sldId id="315" r:id="rId41"/>
    <p:sldId id="293" r:id="rId42"/>
    <p:sldId id="330" r:id="rId43"/>
    <p:sldId id="313" r:id="rId44"/>
    <p:sldId id="314" r:id="rId45"/>
    <p:sldId id="317" r:id="rId46"/>
    <p:sldId id="310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14" autoAdjust="0"/>
    <p:restoredTop sz="94714" autoAdjust="0"/>
  </p:normalViewPr>
  <p:slideViewPr>
    <p:cSldViewPr>
      <p:cViewPr varScale="1">
        <p:scale>
          <a:sx n="48" d="100"/>
          <a:sy n="48" d="100"/>
        </p:scale>
        <p:origin x="-13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B84F1-63F7-4823-9AF1-1236F08368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0D971-C36C-474D-B84C-7B1F2E8F0A2E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C6B84F1-63F7-4823-9AF1-1236F08368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750D971-C36C-474D-B84C-7B1F2E8F0A2E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6B84F1-63F7-4823-9AF1-1236F083687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2910" y="928670"/>
            <a:ext cx="77867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 Black" pitchFamily="34" charset="0"/>
              </a:rPr>
              <a:t>Муниципальное </a:t>
            </a:r>
            <a:r>
              <a:rPr lang="ru-RU" dirty="0">
                <a:latin typeface="Arial Black" pitchFamily="34" charset="0"/>
              </a:rPr>
              <a:t>бюджетное дошкольное образовательное учреждение</a:t>
            </a:r>
          </a:p>
          <a:p>
            <a:pPr algn="ctr"/>
            <a:r>
              <a:rPr lang="ru-RU" dirty="0">
                <a:latin typeface="Arial Black" pitchFamily="34" charset="0"/>
              </a:rPr>
              <a:t> детский сад </a:t>
            </a:r>
            <a:r>
              <a:rPr lang="ru-RU" dirty="0" smtClean="0">
                <a:latin typeface="Arial Black" pitchFamily="34" charset="0"/>
              </a:rPr>
              <a:t>№ 10 </a:t>
            </a:r>
            <a:r>
              <a:rPr lang="ru-RU" dirty="0">
                <a:latin typeface="Arial Black" pitchFamily="34" charset="0"/>
              </a:rPr>
              <a:t>«Золушка» г. Охи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2285992"/>
            <a:ext cx="89289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 smtClean="0"/>
          </a:p>
          <a:p>
            <a:pPr algn="ctr"/>
            <a:r>
              <a:rPr lang="ru-RU" sz="2800" b="1" dirty="0">
                <a:latin typeface="Arial Black" pitchFamily="34" charset="0"/>
              </a:rPr>
              <a:t>Организация экспериментальной                                                                                                                  деятельности детей                                                                                                                                                                 на индивидуальных занятиях в группе детей                                                                                       компенсирующей направленности </a:t>
            </a:r>
            <a:r>
              <a:rPr lang="ru-RU" sz="2800" b="1" dirty="0" err="1">
                <a:latin typeface="Arial Black" pitchFamily="34" charset="0"/>
              </a:rPr>
              <a:t>ФФНр</a:t>
            </a:r>
            <a:r>
              <a:rPr lang="ru-RU" sz="2800" b="1" dirty="0"/>
              <a:t>.</a:t>
            </a:r>
          </a:p>
          <a:p>
            <a:pPr algn="ctr"/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01622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Поочерёдное движение каждым пальцем,  сопровождая </a:t>
            </a:r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речью</a:t>
            </a: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428868"/>
            <a:ext cx="4143404" cy="368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428868"/>
            <a:ext cx="4322766" cy="3757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5761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0017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Левой и правой рукой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00174"/>
            <a:ext cx="7000924" cy="50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-459432"/>
            <a:ext cx="8229600" cy="5472608"/>
          </a:xfrm>
        </p:spPr>
        <p:txBody>
          <a:bodyPr>
            <a:normAutofit fontScale="90000"/>
          </a:bodyPr>
          <a:lstStyle/>
          <a:p>
            <a:r>
              <a:rPr lang="ru-RU" i="1" u="sng" dirty="0" smtClean="0"/>
              <a:t/>
            </a:r>
            <a:br>
              <a:rPr lang="ru-RU" i="1" u="sng" dirty="0" smtClean="0"/>
            </a:br>
            <a:r>
              <a:rPr lang="ru-RU" i="1" u="sng" dirty="0"/>
              <a:t/>
            </a:r>
            <a:br>
              <a:rPr lang="ru-RU" i="1" u="sng" dirty="0"/>
            </a:br>
            <a:r>
              <a:rPr lang="ru-RU" i="1" u="sng" dirty="0" smtClean="0"/>
              <a:t/>
            </a:r>
            <a:br>
              <a:rPr lang="ru-RU" i="1" u="sng" dirty="0" smtClean="0"/>
            </a:br>
            <a:r>
              <a:rPr lang="ru-RU" i="1" u="sng" dirty="0"/>
              <a:t> </a:t>
            </a:r>
            <a:r>
              <a:rPr lang="ru-RU" i="1" u="sng" dirty="0" smtClean="0"/>
              <a:t>                                                               </a:t>
            </a:r>
            <a:r>
              <a:rPr lang="ru-RU" i="1" u="sng" dirty="0" smtClean="0"/>
              <a:t/>
            </a:r>
            <a:br>
              <a:rPr lang="ru-RU" i="1" u="sng" dirty="0" smtClean="0"/>
            </a:br>
            <a:r>
              <a:rPr lang="ru-RU" i="1" u="sng" dirty="0"/>
              <a:t/>
            </a:r>
            <a:br>
              <a:rPr lang="ru-RU" i="1" u="sng" dirty="0"/>
            </a:br>
            <a:r>
              <a:rPr lang="ru-RU" i="1" u="sng" dirty="0" smtClean="0"/>
              <a:t/>
            </a:r>
            <a:br>
              <a:rPr lang="ru-RU" i="1" u="sng" dirty="0" smtClean="0"/>
            </a:br>
            <a:r>
              <a:rPr lang="ru-RU" i="1" u="sng" dirty="0"/>
              <a:t/>
            </a:r>
            <a:br>
              <a:rPr lang="ru-RU" i="1" u="sng" dirty="0"/>
            </a:br>
            <a:r>
              <a:rPr lang="ru-RU" i="1" u="sng" dirty="0" smtClean="0"/>
              <a:t/>
            </a:r>
            <a:br>
              <a:rPr lang="ru-RU" i="1" u="sng" dirty="0" smtClean="0"/>
            </a:br>
            <a:r>
              <a:rPr lang="ru-RU" i="1" u="sng" dirty="0"/>
              <a:t/>
            </a:r>
            <a:br>
              <a:rPr lang="ru-RU" i="1" u="sng" dirty="0"/>
            </a:br>
            <a:r>
              <a:rPr lang="ru-RU" i="1" u="sng" dirty="0" smtClean="0"/>
              <a:t/>
            </a:r>
            <a:br>
              <a:rPr lang="ru-RU" i="1" u="sng" dirty="0" smtClean="0"/>
            </a:br>
            <a:r>
              <a:rPr lang="ru-RU" i="1" u="sng" dirty="0"/>
              <a:t/>
            </a:r>
            <a:br>
              <a:rPr lang="ru-RU" i="1" u="sng" dirty="0"/>
            </a:br>
            <a:r>
              <a:rPr lang="ru-RU" i="1" u="sng" dirty="0" smtClean="0"/>
              <a:t/>
            </a:r>
            <a:br>
              <a:rPr lang="ru-RU" i="1" u="sng" dirty="0" smtClean="0"/>
            </a:br>
            <a:r>
              <a:rPr lang="ru-RU" i="1" u="sng" dirty="0"/>
              <a:t/>
            </a:r>
            <a:br>
              <a:rPr lang="ru-RU" i="1" u="sng" dirty="0"/>
            </a:br>
            <a:r>
              <a:rPr lang="ru-RU" i="1" u="sng" dirty="0" smtClean="0"/>
              <a:t/>
            </a:r>
            <a:br>
              <a:rPr lang="ru-RU" i="1" u="sng" dirty="0" smtClean="0"/>
            </a:br>
            <a:r>
              <a:rPr lang="ru-RU" i="1" u="sng" dirty="0"/>
              <a:t/>
            </a:r>
            <a:br>
              <a:rPr lang="ru-RU" i="1" u="sng" dirty="0"/>
            </a:br>
            <a:r>
              <a:rPr lang="ru-RU" i="1" u="sng" dirty="0" smtClean="0"/>
              <a:t/>
            </a:r>
            <a:br>
              <a:rPr lang="ru-RU" i="1" u="sng" dirty="0" smtClean="0"/>
            </a:br>
            <a:r>
              <a:rPr lang="ru-RU" i="1" u="sng" dirty="0"/>
              <a:t/>
            </a:r>
            <a:br>
              <a:rPr lang="ru-RU" i="1" u="sng" dirty="0"/>
            </a:br>
            <a:r>
              <a:rPr lang="ru-RU" i="1" u="sng" dirty="0" smtClean="0"/>
              <a:t/>
            </a:r>
            <a:br>
              <a:rPr lang="ru-RU" i="1" u="sng" dirty="0" smtClean="0"/>
            </a:br>
            <a:r>
              <a:rPr lang="ru-RU" i="1" u="sng" dirty="0"/>
              <a:t/>
            </a:r>
            <a:br>
              <a:rPr lang="ru-RU" i="1" u="sng" dirty="0"/>
            </a:br>
            <a:r>
              <a:rPr lang="ru-RU" i="1" u="sng" dirty="0" smtClean="0"/>
              <a:t/>
            </a:r>
            <a:br>
              <a:rPr lang="ru-RU" i="1" u="sng" dirty="0" smtClean="0"/>
            </a:br>
            <a:r>
              <a:rPr lang="ru-RU" sz="2700" i="1" u="sng" dirty="0"/>
              <a:t/>
            </a:r>
            <a:br>
              <a:rPr lang="ru-RU" sz="2700" i="1" u="sng" dirty="0"/>
            </a:br>
            <a:r>
              <a:rPr lang="ru-RU" sz="27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Коррекционно-развивающие</a:t>
            </a:r>
            <a:r>
              <a:rPr lang="ru-RU" sz="27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sz="22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фонематическое восприятие, зрительную и слуховую память,  умение составлять  связное развёрнутое высказывание;</a:t>
            </a:r>
            <a:b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познавательную активность, мышление, воображение, коммуникативные навыки.</a:t>
            </a:r>
            <a:b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фонематическое восприятие, зрительную и слуховую память,  умение составлять  связное развёрнутое высказывание;</a:t>
            </a:r>
            <a:b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познавательную активность, мышление, воображение, коммуникативные навыки.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8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717032"/>
            <a:ext cx="8229600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461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472518" cy="128586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  <a:t>Развитие мелкой моторики</a:t>
            </a:r>
            <a:endParaRPr lang="ru-RU" sz="3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1265"/>
            <a:ext cx="8424936" cy="5042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  <a:t>Умение составлять  связное развёрнутое высказывание</a:t>
            </a:r>
            <a:endParaRPr lang="ru-RU" sz="3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935163"/>
            <a:ext cx="8001056" cy="451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67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</a:rPr>
              <a:t>Познавательную активность, мышление, воображение </a:t>
            </a:r>
            <a:r>
              <a:rPr lang="ru-RU" sz="5400" dirty="0" smtClean="0"/>
              <a:t/>
            </a:r>
            <a:br>
              <a:rPr lang="ru-RU" sz="5400" dirty="0" smtClean="0"/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285992"/>
            <a:ext cx="8143932" cy="4214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56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</a:rPr>
              <a:t>Укрепить артикуляционную и  мелкую </a:t>
            </a: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</a:rPr>
              <a:t>моторику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8501121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043890" cy="18470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  <a:t>Использовать мозаику, </a:t>
            </a:r>
            <a:r>
              <a:rPr lang="ru-RU" sz="3600" b="1" dirty="0" err="1" smtClean="0">
                <a:solidFill>
                  <a:srgbClr val="002060"/>
                </a:solidFill>
                <a:latin typeface="Arial Black" pitchFamily="34" charset="0"/>
              </a:rPr>
              <a:t>пластилинографию</a:t>
            </a:r>
            <a:endParaRPr lang="ru-RU" sz="3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31066"/>
            <a:ext cx="7889530" cy="4838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Формировать у детей умение ориентироваться  в пространстве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1935163"/>
            <a:ext cx="7786742" cy="4590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71546"/>
            <a:ext cx="8229600" cy="100013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  <a:t>Формировать у детей умения ориентироваться  в пространстве </a:t>
            </a:r>
            <a:endParaRPr lang="ru-RU" sz="3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071679"/>
            <a:ext cx="7643866" cy="4309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</a:rPr>
              <a:t>В основе экспериментальной </a:t>
            </a: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</a:rPr>
              <a:t>деятельности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</a:rPr>
              <a:t>Авторская программа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</a:rPr>
              <a:t>   </a:t>
            </a: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</a:rPr>
              <a:t>«</a:t>
            </a:r>
            <a:r>
              <a:rPr lang="ru-RU" sz="3200" b="1" dirty="0" err="1" smtClean="0">
                <a:solidFill>
                  <a:srgbClr val="002060"/>
                </a:solidFill>
                <a:latin typeface="Arial Black" pitchFamily="34" charset="0"/>
              </a:rPr>
              <a:t>АБВГДейка</a:t>
            </a:r>
            <a:r>
              <a:rPr lang="ru-RU" sz="3200" b="1" dirty="0">
                <a:solidFill>
                  <a:srgbClr val="002060"/>
                </a:solidFill>
                <a:latin typeface="Arial Black" pitchFamily="34" charset="0"/>
              </a:rPr>
              <a:t>»                                                           </a:t>
            </a: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Arial Black" pitchFamily="34" charset="0"/>
              </a:rPr>
              <a:t>по   развитию  мелкой  моторики </a:t>
            </a:r>
            <a:r>
              <a:rPr lang="ru-RU" sz="3200" b="1" dirty="0">
                <a:solidFill>
                  <a:srgbClr val="002060"/>
                </a:solidFill>
                <a:latin typeface="Arial Black" pitchFamily="34" charset="0"/>
              </a:rPr>
              <a:t>и закреплению                                            </a:t>
            </a: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</a:rPr>
              <a:t>оптического </a:t>
            </a:r>
            <a:r>
              <a:rPr lang="ru-RU" sz="3200" b="1" dirty="0">
                <a:solidFill>
                  <a:srgbClr val="002060"/>
                </a:solidFill>
                <a:latin typeface="Arial Black" pitchFamily="34" charset="0"/>
              </a:rPr>
              <a:t>образа </a:t>
            </a: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</a:rPr>
              <a:t>букв</a:t>
            </a:r>
            <a:r>
              <a:rPr lang="ru-RU" sz="3200" b="1" dirty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Arial Black" pitchFamily="34" charset="0"/>
              </a:rPr>
            </a:br>
            <a:endParaRPr lang="ru-RU" sz="32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826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867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Укрепить артикуляционную и  мелкую </a:t>
            </a:r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моторику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857364"/>
            <a:ext cx="750099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435280" cy="1512168"/>
          </a:xfrm>
        </p:spPr>
        <p:txBody>
          <a:bodyPr>
            <a:normAutofit/>
          </a:bodyPr>
          <a:lstStyle/>
          <a:p>
            <a:pPr algn="ctr"/>
            <a:r>
              <a:rPr lang="ru-RU" sz="3600" i="1" u="sng" dirty="0">
                <a:solidFill>
                  <a:srgbClr val="002060"/>
                </a:solidFill>
                <a:latin typeface="Arial Black" pitchFamily="34" charset="0"/>
              </a:rPr>
              <a:t>Коррекционно-воспитывающие</a:t>
            </a:r>
            <a:r>
              <a:rPr lang="ru-RU" sz="3600" u="sng" dirty="0">
                <a:solidFill>
                  <a:srgbClr val="002060"/>
                </a:solidFill>
                <a:latin typeface="Arial Black" pitchFamily="34" charset="0"/>
              </a:rPr>
              <a:t>:</a:t>
            </a:r>
            <a:r>
              <a:rPr lang="ru-RU" sz="3600" dirty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Arial Black" pitchFamily="34" charset="0"/>
              </a:rPr>
            </a:b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1935480"/>
            <a:ext cx="3563888" cy="438912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Формировать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навыки сотрудничества, самостоятельности,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инициативности, ответственности.</a:t>
            </a:r>
          </a:p>
          <a:p>
            <a:pPr>
              <a:buFontTx/>
              <a:buChar char="-"/>
            </a:pPr>
            <a:r>
              <a:rPr lang="ru-RU" sz="2400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готовность к  участию в общественных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делах.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5868144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9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.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Этапы  </a:t>
            </a:r>
            <a:r>
              <a:rPr lang="ru-RU" sz="4000" dirty="0">
                <a:solidFill>
                  <a:srgbClr val="002060"/>
                </a:solidFill>
                <a:latin typeface="Arial Black" pitchFamily="34" charset="0"/>
              </a:rPr>
              <a:t>совместного  изучения   ребёнком  звуков  и  букв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4010" y="1763524"/>
            <a:ext cx="820891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>
                  <a:solidFill>
                    <a:srgbClr val="00B0F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Взаимодействие и содержательные контакты:</a:t>
            </a:r>
          </a:p>
          <a:p>
            <a:pPr algn="ctr"/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47" y="2219970"/>
            <a:ext cx="8724900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0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2294870"/>
            <a:ext cx="839187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ru-RU" sz="2800" dirty="0" smtClean="0"/>
          </a:p>
          <a:p>
            <a:pPr algn="ctr">
              <a:lnSpc>
                <a:spcPct val="150000"/>
              </a:lnSpc>
            </a:pPr>
            <a:endParaRPr lang="ru-RU" sz="2800" dirty="0"/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Эксперимент  рассчитан 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 один 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учебный   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год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 </a:t>
            </a:r>
          </a:p>
          <a:p>
            <a:pPr algn="ctr">
              <a:lnSpc>
                <a:spcPct val="150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Участие в эксперименте  «</a:t>
            </a:r>
            <a:r>
              <a:rPr lang="ru-RU" sz="24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АБВГДейка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пройдут  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воспитанники коррекционной группы </a:t>
            </a:r>
            <a:r>
              <a:rPr lang="ru-RU" sz="2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ФФНр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6632"/>
            <a:ext cx="5472608" cy="3654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dirty="0">
                <a:solidFill>
                  <a:schemeClr val="tx1"/>
                </a:solidFill>
              </a:rPr>
              <a:t/>
            </a:r>
            <a:br>
              <a:rPr lang="ru-RU" sz="5400" dirty="0">
                <a:solidFill>
                  <a:schemeClr val="tx1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991944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эксперимент е  участвуют  дети группы компенсирующей направленности 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ФФНр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.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 в неделю,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в свободное от занятий время длительностью  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 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 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30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мин.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71678"/>
            <a:ext cx="4248472" cy="4381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2087500"/>
            <a:ext cx="4071966" cy="450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65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-1035496"/>
            <a:ext cx="7715304" cy="9356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Реализация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поставленных целей и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задач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осуществляется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через работу с детьми  по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учебно-методическим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комплексам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модулей.</a:t>
            </a:r>
          </a:p>
          <a:p>
            <a:pPr marL="514350" indent="-514350"/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Конструирование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букв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системе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педагога </a:t>
            </a:r>
            <a:r>
              <a:rPr lang="ru-RU" sz="2800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Арестова</a:t>
            </a:r>
            <a:r>
              <a:rPr lang="ru-RU" sz="28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О.Н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Сложить  букву из трёх элементов: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Длинная 10 см, короткая 5 см                                       и скобочка по ширине короткой.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Обвести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заштриховать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ru-RU" sz="2800" dirty="0" smtClean="0"/>
          </a:p>
          <a:p>
            <a:pPr algn="ctr">
              <a:lnSpc>
                <a:spcPct val="150000"/>
              </a:lnSpc>
            </a:pPr>
            <a:endParaRPr lang="ru-RU" sz="2800" dirty="0"/>
          </a:p>
          <a:p>
            <a:pPr algn="ctr">
              <a:lnSpc>
                <a:spcPct val="150000"/>
              </a:lnSpc>
            </a:pPr>
            <a:endParaRPr lang="ru-RU" sz="2800" dirty="0" smtClean="0"/>
          </a:p>
          <a:p>
            <a:pPr algn="ctr">
              <a:lnSpc>
                <a:spcPct val="150000"/>
              </a:lnSpc>
            </a:pPr>
            <a:endParaRPr lang="ru-RU" sz="2800" dirty="0"/>
          </a:p>
          <a:p>
            <a:pPr algn="ctr">
              <a:lnSpc>
                <a:spcPct val="150000"/>
              </a:lnSpc>
            </a:pPr>
            <a:endParaRPr lang="ru-RU" sz="28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588223" y="2928934"/>
            <a:ext cx="2448273" cy="3524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57166"/>
            <a:ext cx="8229600" cy="135732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  </a:t>
            </a: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</a:rPr>
              <a:t>Формирование </a:t>
            </a:r>
            <a:br>
              <a:rPr lang="ru-RU" sz="40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</a:rPr>
              <a:t>графических </a:t>
            </a:r>
            <a:r>
              <a:rPr lang="ru-RU" sz="4000" b="1" dirty="0">
                <a:solidFill>
                  <a:srgbClr val="002060"/>
                </a:solidFill>
                <a:latin typeface="Arial Black" pitchFamily="34" charset="0"/>
              </a:rPr>
              <a:t>навыков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374" y="1643050"/>
            <a:ext cx="4401344" cy="4882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16" y="1759112"/>
            <a:ext cx="4320480" cy="4766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14282" y="1714488"/>
            <a:ext cx="8715436" cy="4610112"/>
          </a:xfrm>
        </p:spPr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649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7363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dirty="0" smtClean="0"/>
              <a:t/>
            </a:r>
            <a:br>
              <a:rPr lang="ru-RU" sz="4900" dirty="0" smtClean="0"/>
            </a:br>
            <a:r>
              <a:rPr lang="ru-RU" sz="4900" dirty="0"/>
              <a:t> </a:t>
            </a:r>
            <a:r>
              <a:rPr lang="ru-RU" sz="4900" dirty="0" smtClean="0"/>
              <a:t>                                                                   </a:t>
            </a:r>
            <a:r>
              <a:rPr lang="ru-RU" sz="4900" dirty="0" smtClean="0"/>
              <a:t>   </a:t>
            </a:r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Аппликация букв:                                 эмблемы, кубики, </a:t>
            </a:r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плакаты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72816"/>
            <a:ext cx="4426698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3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2288" y="1772816"/>
            <a:ext cx="3435186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41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64479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600" dirty="0" err="1" smtClean="0">
                <a:solidFill>
                  <a:srgbClr val="002060"/>
                </a:solidFill>
                <a:latin typeface="Arial Black" pitchFamily="34" charset="0"/>
              </a:rPr>
              <a:t>Пластилинография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75" y="1700808"/>
            <a:ext cx="8064896" cy="478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17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-285776"/>
            <a:ext cx="9144000" cy="376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  <a:defRPr/>
            </a:pPr>
            <a:endParaRPr lang="ru-RU" sz="2000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Эксперимент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даёт 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возможность синтезировать 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полученные 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знания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развивать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творческие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способности,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коммуникативные  навыки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 позволяет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успешно  адаптироваться  в 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предстоящем школьном обучении</a:t>
            </a:r>
            <a:endParaRPr lang="ru-RU" sz="2800" b="1" i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457200" lvl="0" indent="-457200" algn="just">
              <a:lnSpc>
                <a:spcPct val="150000"/>
              </a:lnSpc>
              <a:spcAft>
                <a:spcPts val="1000"/>
              </a:spcAft>
              <a:buAutoNum type="arabicPeriod"/>
              <a:defRPr/>
            </a:pPr>
            <a:endParaRPr lang="ru-RU" sz="2400" dirty="0">
              <a:solidFill>
                <a:prstClr val="black"/>
              </a:solidFill>
              <a:ea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068960"/>
            <a:ext cx="6858048" cy="35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27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2127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Arial Black" pitchFamily="34" charset="0"/>
                <a:ea typeface="Times New Roman"/>
                <a:cs typeface="Times New Roman" pitchFamily="18" charset="0"/>
              </a:rPr>
              <a:t>Авторы программы </a:t>
            </a:r>
            <a:r>
              <a:rPr lang="ru-RU" sz="5400" b="1" dirty="0">
                <a:solidFill>
                  <a:prstClr val="black"/>
                </a:solidFill>
                <a:ea typeface="Times New Roman"/>
                <a:cs typeface="Times New Roman"/>
              </a:rPr>
              <a:t/>
            </a:r>
            <a:br>
              <a:rPr lang="ru-RU" sz="5400" b="1" dirty="0">
                <a:solidFill>
                  <a:prstClr val="black"/>
                </a:solidFill>
                <a:ea typeface="Times New Roman"/>
                <a:cs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800" i="1" dirty="0" smtClean="0">
                <a:ea typeface="Times New Roman"/>
                <a:cs typeface="Times New Roman"/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800" i="1" dirty="0">
              <a:ea typeface="Times New Roman"/>
              <a:cs typeface="Times New Roman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2800" i="1" dirty="0" smtClean="0"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ru-RU" sz="2900" i="1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50000"/>
              </a:lnSpc>
              <a:buNone/>
            </a:pPr>
            <a:r>
              <a:rPr lang="ru-RU" sz="2900" i="1" dirty="0" smtClean="0">
                <a:latin typeface="Arial" pitchFamily="34" charset="0"/>
                <a:ea typeface="Times New Roman"/>
                <a:cs typeface="Arial" pitchFamily="34" charset="0"/>
              </a:rPr>
              <a:t>   </a:t>
            </a:r>
            <a:r>
              <a:rPr lang="ru-RU" sz="2900" i="1" dirty="0" smtClean="0">
                <a:latin typeface="Arial" pitchFamily="34" charset="0"/>
                <a:ea typeface="Times New Roman"/>
                <a:cs typeface="Arial" pitchFamily="34" charset="0"/>
              </a:rPr>
              <a:t>       </a:t>
            </a:r>
          </a:p>
          <a:p>
            <a:pPr>
              <a:lnSpc>
                <a:spcPct val="150000"/>
              </a:lnSpc>
              <a:buNone/>
            </a:pPr>
            <a:endParaRPr lang="ru-RU" sz="2900" i="1" dirty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ru-RU" sz="2900" i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150000"/>
              </a:lnSpc>
              <a:buNone/>
            </a:pPr>
            <a:endParaRPr lang="ru-RU" sz="2900" i="1" dirty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Иванова   </a:t>
            </a:r>
            <a:r>
              <a:rPr lang="ru-RU" sz="64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Ольга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Федоровна                             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Добрынина </a:t>
            </a:r>
            <a:r>
              <a:rPr lang="ru-RU" sz="64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Людмила Ивановна                                                                                                                   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                   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учитель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– логопед                                       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воспитатель 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группы           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                                                                       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компенсирующей                    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                                                                          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направленности</a:t>
            </a:r>
            <a:endParaRPr lang="ru-RU" sz="6400" b="1" i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                            </a:t>
            </a:r>
            <a:endParaRPr lang="ru-RU" sz="64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64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МБДОУ    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детский </a:t>
            </a:r>
            <a:r>
              <a:rPr lang="ru-RU" sz="6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сад № 10 «Золушка» г. </a:t>
            </a:r>
            <a:r>
              <a:rPr lang="ru-RU" sz="6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Охи</a:t>
            </a:r>
            <a:endParaRPr lang="ru-RU" sz="6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1004570" lvl="3" algn="ctr">
              <a:lnSpc>
                <a:spcPct val="120000"/>
              </a:lnSpc>
              <a:buNone/>
            </a:pPr>
            <a:endParaRPr lang="ru-RU" sz="6400" b="1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lvl="3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72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Совместимость  </a:t>
            </a:r>
            <a:r>
              <a:rPr lang="ru-RU" sz="72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экспериментальной деятельности  </a:t>
            </a:r>
            <a:r>
              <a:rPr lang="ru-RU" sz="7200" b="1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 коррекционной программой </a:t>
            </a:r>
            <a:r>
              <a:rPr lang="ru-RU" sz="7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«Программа логопедической работы по преодолению  фонетико-фонематического недоразвития  у детей</a:t>
            </a:r>
            <a:r>
              <a:rPr lang="ru-RU" sz="7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                                           Т.Б</a:t>
            </a:r>
            <a:r>
              <a:rPr lang="ru-RU" sz="7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Филичева, Г.В. Чиркина, Москва, 2014 г</a:t>
            </a:r>
            <a:r>
              <a:rPr lang="ru-RU" sz="6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ctr">
              <a:lnSpc>
                <a:spcPct val="120000"/>
              </a:lnSpc>
              <a:buNone/>
            </a:pPr>
            <a:endParaRPr lang="ru-RU" sz="6400" dirty="0">
              <a:ea typeface="Times New Roman"/>
              <a:cs typeface="Times New Roman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25314"/>
            <a:ext cx="2016224" cy="198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25313"/>
            <a:ext cx="1728192" cy="191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70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4368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i="1" dirty="0" smtClean="0">
                <a:solidFill>
                  <a:prstClr val="black"/>
                </a:solidFill>
                <a:ea typeface="Times New Roman"/>
                <a:cs typeface="Times New Roman"/>
              </a:rPr>
              <a:t/>
            </a:r>
            <a:br>
              <a:rPr lang="ru-RU" sz="5400" i="1" dirty="0" smtClean="0">
                <a:solidFill>
                  <a:prstClr val="black"/>
                </a:solidFill>
                <a:ea typeface="Times New Roman"/>
                <a:cs typeface="Times New Roman"/>
              </a:rPr>
            </a:br>
            <a:r>
              <a:rPr lang="ru-RU" sz="5400" i="1" dirty="0">
                <a:solidFill>
                  <a:prstClr val="black"/>
                </a:solidFill>
                <a:ea typeface="Times New Roman"/>
                <a:cs typeface="Times New Roman"/>
              </a:rPr>
              <a:t/>
            </a:r>
            <a:br>
              <a:rPr lang="ru-RU" sz="5400" i="1" dirty="0">
                <a:solidFill>
                  <a:prstClr val="black"/>
                </a:solidFill>
                <a:ea typeface="Times New Roman"/>
                <a:cs typeface="Times New Roman"/>
              </a:rPr>
            </a:br>
            <a:r>
              <a:rPr lang="ru-RU" sz="5400" i="1" dirty="0" smtClean="0">
                <a:solidFill>
                  <a:prstClr val="black"/>
                </a:solidFill>
                <a:ea typeface="Times New Roman"/>
                <a:cs typeface="Times New Roman"/>
              </a:rPr>
              <a:t/>
            </a:r>
            <a:br>
              <a:rPr lang="ru-RU" sz="5400" i="1" dirty="0" smtClean="0">
                <a:solidFill>
                  <a:prstClr val="black"/>
                </a:solidFill>
                <a:ea typeface="Times New Roman"/>
                <a:cs typeface="Times New Roman"/>
              </a:rPr>
            </a:br>
            <a:r>
              <a:rPr lang="ru-RU" sz="5400" i="1" dirty="0">
                <a:solidFill>
                  <a:prstClr val="black"/>
                </a:solidFill>
                <a:ea typeface="Times New Roman"/>
                <a:cs typeface="Times New Roman"/>
              </a:rPr>
              <a:t/>
            </a:r>
            <a:br>
              <a:rPr lang="ru-RU" sz="5400" i="1" dirty="0">
                <a:solidFill>
                  <a:prstClr val="black"/>
                </a:solidFill>
                <a:ea typeface="Times New Roman"/>
                <a:cs typeface="Times New Roman"/>
              </a:rPr>
            </a:br>
            <a:r>
              <a:rPr lang="ru-RU" sz="5400" i="1" dirty="0" smtClean="0">
                <a:solidFill>
                  <a:prstClr val="black"/>
                </a:solidFill>
                <a:ea typeface="Times New Roman"/>
                <a:cs typeface="Times New Roman"/>
              </a:rPr>
              <a:t/>
            </a:r>
            <a:br>
              <a:rPr lang="ru-RU" sz="5400" i="1" dirty="0" smtClean="0">
                <a:solidFill>
                  <a:prstClr val="black"/>
                </a:solidFill>
                <a:ea typeface="Times New Roman"/>
                <a:cs typeface="Times New Roman"/>
              </a:rPr>
            </a:br>
            <a:r>
              <a:rPr lang="ru-RU" sz="5400" i="1" dirty="0">
                <a:solidFill>
                  <a:prstClr val="black"/>
                </a:solidFill>
                <a:ea typeface="Times New Roman"/>
                <a:cs typeface="Times New Roman"/>
              </a:rPr>
              <a:t/>
            </a:r>
            <a:br>
              <a:rPr lang="ru-RU" sz="5400" i="1" dirty="0">
                <a:solidFill>
                  <a:prstClr val="black"/>
                </a:solidFill>
                <a:ea typeface="Times New Roman"/>
                <a:cs typeface="Times New Roman"/>
              </a:rPr>
            </a:br>
            <a:r>
              <a:rPr lang="ru-RU" sz="5400" i="1" dirty="0" smtClean="0">
                <a:solidFill>
                  <a:prstClr val="black"/>
                </a:solidFill>
                <a:ea typeface="Times New Roman"/>
                <a:cs typeface="Times New Roman"/>
              </a:rPr>
              <a:t/>
            </a:r>
            <a:br>
              <a:rPr lang="ru-RU" sz="5400" i="1" dirty="0" smtClean="0">
                <a:solidFill>
                  <a:prstClr val="black"/>
                </a:solidFill>
                <a:ea typeface="Times New Roman"/>
                <a:cs typeface="Times New Roman"/>
              </a:rPr>
            </a:br>
            <a:r>
              <a:rPr lang="ru-RU" sz="4000" b="1" i="1" dirty="0" smtClean="0">
                <a:solidFill>
                  <a:srgbClr val="002060"/>
                </a:solidFill>
                <a:latin typeface="Arial Black" pitchFamily="34" charset="0"/>
                <a:ea typeface="Times New Roman"/>
                <a:cs typeface="Times New Roman"/>
              </a:rPr>
              <a:t>Внедряем  </a:t>
            </a:r>
            <a:r>
              <a:rPr lang="ru-RU" sz="4000" b="1" i="1" dirty="0">
                <a:solidFill>
                  <a:srgbClr val="002060"/>
                </a:solidFill>
                <a:latin typeface="Arial Black" pitchFamily="34" charset="0"/>
                <a:ea typeface="Times New Roman"/>
                <a:cs typeface="Times New Roman"/>
              </a:rPr>
              <a:t>эффективные  технологии</a:t>
            </a:r>
            <a:r>
              <a:rPr lang="ru-RU" sz="4000" b="1" dirty="0">
                <a:solidFill>
                  <a:srgbClr val="002060"/>
                </a:solidFill>
                <a:latin typeface="Arial Black" pitchFamily="34" charset="0"/>
                <a:ea typeface="Times New Roman"/>
                <a:cs typeface="Times New Roman"/>
              </a:rPr>
              <a:t>:  ИКТ, ролевые  игры,  коллективное  </a:t>
            </a: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  <a:ea typeface="Times New Roman"/>
                <a:cs typeface="Times New Roman"/>
              </a:rPr>
              <a:t>творчество</a:t>
            </a:r>
            <a:r>
              <a:rPr lang="ru-RU" sz="3600" dirty="0">
                <a:solidFill>
                  <a:prstClr val="black"/>
                </a:solidFill>
                <a:ea typeface="Times New Roman"/>
                <a:cs typeface="Times New Roman"/>
              </a:rPr>
              <a:t/>
            </a:r>
            <a:br>
              <a:rPr lang="ru-RU" sz="3600" dirty="0">
                <a:solidFill>
                  <a:prstClr val="black"/>
                </a:solidFill>
                <a:ea typeface="Times New Roman"/>
                <a:cs typeface="Times New Roman"/>
              </a:rPr>
            </a:br>
            <a:endParaRPr lang="ru-RU" sz="3600" dirty="0"/>
          </a:p>
        </p:txBody>
      </p:sp>
      <p:pic>
        <p:nvPicPr>
          <p:cNvPr id="1026" name="Picture 2" descr="C:\Users\Ольга\Desktop\22 марта  предметно-развивающая среда МДОУ 10 логопед Иванова О Ф\деятельность детей кабинет логопеда\пишем ричуем на планшете пальчико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84786"/>
            <a:ext cx="7272808" cy="403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03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Arial Black" pitchFamily="34" charset="0"/>
              </a:rPr>
              <a:t>Практическое  освоение оптического образа </a:t>
            </a:r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  <a:t>букв  </a:t>
            </a:r>
            <a:r>
              <a:rPr lang="ru-RU" sz="3600" b="1" dirty="0">
                <a:solidFill>
                  <a:srgbClr val="002060"/>
                </a:solidFill>
                <a:latin typeface="Arial Black" pitchFamily="34" charset="0"/>
              </a:rPr>
              <a:t>способствует 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5021912"/>
          </a:xfrm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синхронному  взаимодействию </a:t>
            </a:r>
            <a:r>
              <a:rPr lang="ru-RU" sz="3600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между движениями и </a:t>
            </a:r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речью</a:t>
            </a:r>
            <a:endParaRPr lang="ru-RU" sz="3600" dirty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21088"/>
            <a:ext cx="4552950" cy="221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83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928670"/>
            <a:ext cx="88204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200" b="1" dirty="0" smtClean="0">
                <a:solidFill>
                  <a:prstClr val="black"/>
                </a:solidFill>
                <a:latin typeface="Arial Black" pitchFamily="34" charset="0"/>
                <a:ea typeface="Times New Roman"/>
                <a:cs typeface="Times New Roman"/>
              </a:rPr>
              <a:t>  </a:t>
            </a:r>
            <a:r>
              <a:rPr lang="ru-RU" sz="32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В итоге </a:t>
            </a: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познавательно </a:t>
            </a: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- речевой </a:t>
            </a: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деятельности</a:t>
            </a:r>
            <a:r>
              <a:rPr lang="ru-RU" sz="32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  <a:ea typeface="Times New Roman"/>
                <a:cs typeface="Arial" pitchFamily="34" charset="0"/>
              </a:rPr>
              <a:t>формируется:  </a:t>
            </a: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мышление</a:t>
            </a:r>
            <a:r>
              <a:rPr lang="ru-RU" sz="32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, </a:t>
            </a: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творческая  фантазия </a:t>
            </a:r>
            <a:r>
              <a:rPr lang="ru-RU" sz="3200" b="1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и </a:t>
            </a: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воображение</a:t>
            </a:r>
            <a:endParaRPr lang="ru-RU" sz="3200" b="1" dirty="0">
              <a:solidFill>
                <a:srgbClr val="002060"/>
              </a:solidFill>
              <a:latin typeface="Arial Black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2136339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93840"/>
            <a:ext cx="6192688" cy="353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299412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</a:rPr>
              <a:t>Дети </a:t>
            </a: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</a:rPr>
              <a:t>чётко начинают дифференцировать                              </a:t>
            </a: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</a:rPr>
              <a:t>буквы - звуки         </a:t>
            </a:r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                                                                                               </a:t>
            </a:r>
            <a:r>
              <a:rPr lang="ru-RU" sz="5400" dirty="0" smtClean="0"/>
              <a:t/>
            </a:r>
            <a:br>
              <a:rPr lang="ru-RU" sz="5400" dirty="0" smtClean="0"/>
            </a:b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060848"/>
            <a:ext cx="7560840" cy="444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332656"/>
            <a:ext cx="7910527" cy="4032449"/>
          </a:xfrm>
        </p:spPr>
        <p:txBody>
          <a:bodyPr>
            <a:normAutofit fontScale="92500" lnSpcReduction="20000"/>
          </a:bodyPr>
          <a:lstStyle/>
          <a:p>
            <a:endParaRPr lang="ru-RU" sz="2800" b="1" dirty="0"/>
          </a:p>
          <a:p>
            <a:endParaRPr lang="ru-RU" sz="2800" b="1" dirty="0" smtClean="0"/>
          </a:p>
          <a:p>
            <a:r>
              <a:rPr lang="ru-RU" sz="3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Определять  </a:t>
            </a:r>
            <a:r>
              <a:rPr lang="ru-RU" sz="3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место звука в  слове /</a:t>
            </a:r>
            <a:r>
              <a:rPr lang="ru-RU" sz="3000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начале, середине или конце слова/;</a:t>
            </a:r>
          </a:p>
          <a:p>
            <a:r>
              <a:rPr lang="ru-RU" sz="3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Узнавать</a:t>
            </a:r>
            <a:r>
              <a:rPr lang="ru-RU" sz="3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находить и сравнивать буквы  по словесному описанию,  по  графическому символу. </a:t>
            </a:r>
          </a:p>
          <a:p>
            <a:endParaRPr lang="ru-RU" sz="2800" dirty="0"/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4143380"/>
            <a:ext cx="2105025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4000504"/>
            <a:ext cx="172402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3643338"/>
            <a:ext cx="2928958" cy="3143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14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5676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</a:rPr>
              <a:t>Познавательно-речевых и художественных способностей</a:t>
            </a:r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</a:br>
            <a:endParaRPr lang="ru-RU" sz="3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29256" y="1857364"/>
            <a:ext cx="4071966" cy="5786478"/>
          </a:xfrm>
        </p:spPr>
        <p:txBody>
          <a:bodyPr>
            <a:noAutofit/>
          </a:bodyPr>
          <a:lstStyle/>
          <a:p>
            <a:r>
              <a:rPr lang="ru-RU" sz="4000" dirty="0" smtClean="0"/>
              <a:t/>
            </a:r>
            <a:br>
              <a:rPr lang="ru-RU" sz="4000" dirty="0" smtClean="0"/>
            </a:br>
            <a:endParaRPr lang="ru-RU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5926"/>
            <a:ext cx="9144000" cy="492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929718" cy="206429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  <a:t>Узнавать  и различать </a:t>
            </a:r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  <a:t>твёрдые </a:t>
            </a:r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  <a:t>– мягкие</a:t>
            </a:r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  <a:t>,</a:t>
            </a:r>
            <a:b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  <a:t> глухие - звонкие </a:t>
            </a:r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</a:rPr>
              <a:t>согласные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endParaRPr lang="ru-RU" sz="4400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54342"/>
            <a:ext cx="6480720" cy="467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5121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5400" b="1" dirty="0" smtClean="0"/>
              <a:t/>
            </a:r>
            <a:br>
              <a:rPr lang="ru-RU" sz="5400" b="1" dirty="0" smtClean="0"/>
            </a:br>
            <a:r>
              <a:rPr lang="ru-RU" sz="5400" b="1" dirty="0"/>
              <a:t/>
            </a:r>
            <a:br>
              <a:rPr lang="ru-RU" sz="5400" b="1" dirty="0"/>
            </a:b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</a:rPr>
              <a:t>Экспериментальная </a:t>
            </a: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</a:rPr>
              <a:t>деятельность</a:t>
            </a:r>
            <a:r>
              <a:rPr lang="ru-RU" sz="4000" b="1" dirty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Arial Black" pitchFamily="34" charset="0"/>
              </a:rPr>
            </a:b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9651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целенаправленный 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процесс  внесения изменений  в коррекционный процесс,  приводящий к  появлению  новых  стабильных 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результатов благодаря  разнообразной деятельности детей (лепим из песка)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40968"/>
            <a:ext cx="5204545" cy="3568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4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6447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У</a:t>
            </a: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мение </a:t>
            </a:r>
            <a:r>
              <a:rPr lang="ru-RU" sz="4000" b="1" dirty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работать  </a:t>
            </a: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40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и </a:t>
            </a:r>
            <a:r>
              <a:rPr lang="ru-RU" sz="4000" b="1" dirty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действовать индивидуально и в </a:t>
            </a: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коллективе</a:t>
            </a:r>
            <a:r>
              <a:rPr lang="ru-RU" sz="4000" dirty="0">
                <a:latin typeface="Arial Black" pitchFamily="34" charset="0"/>
              </a:rPr>
              <a:t/>
            </a:r>
            <a:br>
              <a:rPr lang="ru-RU" sz="4000" dirty="0">
                <a:latin typeface="Arial Black" pitchFamily="34" charset="0"/>
              </a:rPr>
            </a:br>
            <a:endParaRPr lang="ru-RU" sz="4000" dirty="0">
              <a:latin typeface="Arial Black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35163"/>
            <a:ext cx="8280920" cy="466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94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457200" y="548680"/>
            <a:ext cx="8229600" cy="1554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285728"/>
            <a:ext cx="8572560" cy="6572272"/>
          </a:xfrm>
        </p:spPr>
        <p:txBody>
          <a:bodyPr>
            <a:normAutofit/>
          </a:bodyPr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haroni" pitchFamily="2" charset="-79"/>
              </a:rPr>
              <a:t>Совместный опыт  </a:t>
            </a:r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haroni" pitchFamily="2" charset="-79"/>
              </a:rPr>
              <a:t>педагогов </a:t>
            </a:r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haroni" pitchFamily="2" charset="-79"/>
              </a:rPr>
              <a:t>накапливался больше  10 </a:t>
            </a:r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Aharoni" pitchFamily="2" charset="-79"/>
              </a:rPr>
              <a:t>лет </a:t>
            </a:r>
            <a:endParaRPr lang="ru-RU" sz="3600" b="1" dirty="0" smtClean="0">
              <a:solidFill>
                <a:srgbClr val="002060"/>
              </a:solidFill>
              <a:latin typeface="Arial Black" pitchFamily="34" charset="0"/>
              <a:ea typeface="Times New Roman" pitchFamily="18" charset="0"/>
              <a:cs typeface="Aharoni" pitchFamily="2" charset="-79"/>
            </a:endParaRP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3600" dirty="0" smtClean="0">
              <a:latin typeface="Calibri" pitchFamily="34" charset="0"/>
              <a:ea typeface="Times New Roman" pitchFamily="18" charset="0"/>
              <a:cs typeface="Aharoni" pitchFamily="2" charset="-79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endParaRPr lang="ru-RU" sz="2400" b="1" dirty="0">
              <a:latin typeface="Calibri" pitchFamily="34" charset="0"/>
              <a:ea typeface="Times New Roman" pitchFamily="18" charset="0"/>
              <a:cs typeface="Aharoni" pitchFamily="2" charset="-79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400" dirty="0">
              <a:latin typeface="Arial" pitchFamily="34" charset="0"/>
              <a:cs typeface="Aharoni" pitchFamily="2" charset="-79"/>
            </a:endParaRPr>
          </a:p>
          <a:p>
            <a:endParaRPr lang="ru-RU" dirty="0">
              <a:cs typeface="Aharoni" pitchFamily="2" charset="-79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488"/>
            <a:ext cx="4143404" cy="485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785926"/>
            <a:ext cx="4071966" cy="471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863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323711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«Чем больше уверенности в движении детской руки, тем ярче речь ребёнка</a:t>
            </a:r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!»</a:t>
            </a:r>
            <a:b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00805" y="3088391"/>
            <a:ext cx="5112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В.А. </a:t>
            </a:r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Сухомлинский</a:t>
            </a:r>
            <a:endParaRPr lang="ru-RU" sz="36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sz="36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785795"/>
            <a:ext cx="8604449" cy="293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10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220856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Творческое освоение </a:t>
            </a:r>
            <a:r>
              <a:rPr lang="ru-RU" sz="3600" dirty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другими педагогами  тоже  даст положительные  результаты. Программа и тематический план  расположен  на  сайте логопеда</a:t>
            </a:r>
            <a:r>
              <a:rPr lang="ru-RU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ru-RU" sz="3600" dirty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48572"/>
            <a:ext cx="7056783" cy="444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53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2423192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2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Инновационные  </a:t>
            </a:r>
            <a:r>
              <a:rPr lang="ru-RU" sz="4000" b="1" dirty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механизмы  </a:t>
            </a: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развития экспериментальной деятельности  создают</a:t>
            </a:r>
            <a:r>
              <a:rPr lang="ru-RU" sz="4000" dirty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мотивацию 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интереса;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интеграцию 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ИКТ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;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связь 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продуктивными   проектами «Пожарная безопасность», «Экология», «Знакомство с коренными народами Сахалина».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P4150120"/>
          <p:cNvPicPr>
            <a:picLocks/>
          </p:cNvPicPr>
          <p:nvPr/>
        </p:nvPicPr>
        <p:blipFill>
          <a:blip r:embed="rId2" cstate="print">
            <a:lum bright="-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81128"/>
            <a:ext cx="2592288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066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Творческую   атмосферу</a:t>
            </a:r>
            <a:br>
              <a:rPr lang="ru-RU" sz="36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Какие буквы спрятались?</a:t>
            </a:r>
            <a:br>
              <a:rPr lang="ru-RU" sz="3600" b="1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3116"/>
            <a:ext cx="8072494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440160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sz="5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54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54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ru-RU" sz="5400" dirty="0">
                <a:latin typeface="Calibri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4000" dirty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Дорожная безопасность</a:t>
            </a:r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4000" dirty="0">
                <a:solidFill>
                  <a:srgbClr val="002060"/>
                </a:solidFill>
                <a:latin typeface="Arial Black" pitchFamily="34" charset="0"/>
              </a:rPr>
              <a:t/>
            </a:r>
            <a:br>
              <a:rPr lang="ru-RU" sz="4000" dirty="0">
                <a:solidFill>
                  <a:srgbClr val="002060"/>
                </a:solidFill>
                <a:latin typeface="Arial Black" pitchFamily="34" charset="0"/>
              </a:rPr>
            </a:br>
            <a:endParaRPr lang="ru-RU" sz="4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770485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5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Arial Black" pitchFamily="34" charset="0"/>
              </a:rPr>
              <a:t>«Витамины на окне</a:t>
            </a:r>
            <a:r>
              <a:rPr lang="ru-RU" sz="3600" b="1" i="1" dirty="0" smtClean="0">
                <a:solidFill>
                  <a:srgbClr val="002060"/>
                </a:solidFill>
                <a:latin typeface="Arial Black" pitchFamily="34" charset="0"/>
              </a:rPr>
              <a:t>»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18606"/>
            <a:ext cx="4105970" cy="4706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16833"/>
            <a:ext cx="4171578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753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/>
            </a:r>
            <a:br>
              <a:rPr lang="ru-RU" b="1" i="1" dirty="0" smtClean="0">
                <a:solidFill>
                  <a:srgbClr val="0070C0"/>
                </a:solidFill>
              </a:rPr>
            </a:br>
            <a:r>
              <a:rPr lang="ru-RU" b="1" i="1" dirty="0">
                <a:solidFill>
                  <a:srgbClr val="0070C0"/>
                </a:solidFill>
              </a:rPr>
              <a:t/>
            </a:r>
            <a:br>
              <a:rPr lang="ru-RU" b="1" i="1" dirty="0">
                <a:solidFill>
                  <a:srgbClr val="0070C0"/>
                </a:solidFill>
              </a:rPr>
            </a:br>
            <a:r>
              <a:rPr lang="ru-RU" sz="4000" b="1" i="1" dirty="0" smtClean="0">
                <a:solidFill>
                  <a:srgbClr val="002060"/>
                </a:solidFill>
                <a:latin typeface="Arial Black" pitchFamily="34" charset="0"/>
              </a:rPr>
              <a:t>Родители </a:t>
            </a:r>
            <a:r>
              <a:rPr lang="ru-RU" sz="4000" b="1" i="1" dirty="0">
                <a:solidFill>
                  <a:srgbClr val="002060"/>
                </a:solidFill>
                <a:latin typeface="Arial Black" pitchFamily="34" charset="0"/>
              </a:rPr>
              <a:t>довольны результатами коллективной работы педагогов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44824"/>
            <a:ext cx="7956376" cy="493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43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35480"/>
            <a:ext cx="8686800" cy="4389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i="1" dirty="0" smtClean="0">
                <a:solidFill>
                  <a:srgbClr val="C00000"/>
                </a:solidFill>
              </a:rPr>
              <a:t>     </a:t>
            </a:r>
            <a:endParaRPr lang="ru-RU" sz="5400" b="1" i="1" dirty="0">
              <a:solidFill>
                <a:schemeClr val="accent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69776" y="759187"/>
            <a:ext cx="860444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3244334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002060"/>
                </a:solidFill>
                <a:latin typeface="Arial Black" pitchFamily="34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5225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       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>
                <a:solidFill>
                  <a:srgbClr val="C00000"/>
                </a:solidFill>
              </a:rPr>
              <a:t/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Цель </a:t>
            </a:r>
            <a:r>
              <a:rPr lang="ru-RU" sz="40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программы:</a:t>
            </a:r>
            <a:endParaRPr lang="ru-RU" sz="4000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6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Познакомить детей </a:t>
            </a:r>
            <a:r>
              <a:rPr lang="ru-RU" sz="3600" b="1" i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с оптическим образом букв  доступными для детей средствами, то есть в </a:t>
            </a:r>
            <a:r>
              <a:rPr lang="ru-RU" sz="3600" b="1" i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деятельности</a:t>
            </a:r>
            <a:endParaRPr lang="ru-RU" sz="3600" b="1" i="1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endParaRPr lang="ru-RU" sz="4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1557"/>
            <a:ext cx="432048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17232"/>
            <a:ext cx="4728765" cy="1286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91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Arial Black" pitchFamily="34" charset="0"/>
                <a:ea typeface="Times New Roman"/>
                <a:cs typeface="Times New Roman" pitchFamily="18" charset="0"/>
              </a:rPr>
              <a:t>Задачи экспериментальной                                           деятельности  детей</a:t>
            </a:r>
            <a:endParaRPr lang="ru-RU" sz="3600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28802"/>
            <a:ext cx="8856984" cy="46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768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0728"/>
            <a:ext cx="9396536" cy="1872208"/>
          </a:xfrm>
        </p:spPr>
        <p:txBody>
          <a:bodyPr>
            <a:normAutofit fontScale="90000"/>
          </a:bodyPr>
          <a:lstStyle/>
          <a:p>
            <a:pPr lvl="0"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>
                <a:solidFill>
                  <a:prstClr val="black"/>
                </a:solidFill>
                <a:ea typeface="Times New Roman"/>
                <a:cs typeface="Times New Roman"/>
              </a:rPr>
              <a:t/>
            </a:r>
            <a:br>
              <a:rPr lang="ru-RU" sz="4000" b="1" dirty="0">
                <a:solidFill>
                  <a:prstClr val="black"/>
                </a:solidFill>
                <a:ea typeface="Times New Roman"/>
                <a:cs typeface="Times New Roman"/>
              </a:rPr>
            </a:br>
            <a:r>
              <a:rPr lang="ru-RU" sz="4000" dirty="0"/>
              <a:t/>
            </a:r>
            <a:br>
              <a:rPr lang="ru-RU" sz="4000" dirty="0"/>
            </a:b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3857628"/>
          </a:xfrm>
        </p:spPr>
        <p:txBody>
          <a:bodyPr>
            <a:normAutofit/>
          </a:bodyPr>
          <a:lstStyle/>
          <a:p>
            <a:endParaRPr lang="ru-RU" i="1" u="sng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800" b="1" i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Коррекционно-образовательные</a:t>
            </a:r>
            <a:r>
              <a:rPr lang="ru-RU" sz="2800" b="1" u="sng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уточнить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оптический   образ букв;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закреплять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правильное произношение поставленных звуков в слогах, словах и предложениях;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совершенствовать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графические  навыки;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активизировать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словарный запас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детей.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0" y="908720"/>
            <a:ext cx="857256" cy="1428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60" y="3727755"/>
            <a:ext cx="2143140" cy="284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857628"/>
            <a:ext cx="1785950" cy="271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422" y="3703415"/>
            <a:ext cx="4286280" cy="300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5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0104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Совершенствовать графические  навыки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714464"/>
            <a:ext cx="8280920" cy="466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9390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Активизировать </a:t>
            </a:r>
            <a:r>
              <a:rPr lang="ru-RU" sz="4000" dirty="0">
                <a:solidFill>
                  <a:srgbClr val="002060"/>
                </a:solidFill>
                <a:latin typeface="Arial Black" pitchFamily="34" charset="0"/>
              </a:rPr>
              <a:t>словарный запас </a:t>
            </a:r>
            <a:r>
              <a:rPr lang="ru-RU" sz="4000" dirty="0" smtClean="0">
                <a:solidFill>
                  <a:srgbClr val="002060"/>
                </a:solidFill>
                <a:latin typeface="Arial Black" pitchFamily="34" charset="0"/>
              </a:rPr>
              <a:t>детей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132856"/>
            <a:ext cx="8102134" cy="431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988009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1929</TotalTime>
  <Words>527</Words>
  <Application>Microsoft Office PowerPoint</Application>
  <PresentationFormat>Экран (4:3)</PresentationFormat>
  <Paragraphs>117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Поток</vt:lpstr>
      <vt:lpstr>Презентация PowerPoint</vt:lpstr>
      <vt:lpstr>Презентация PowerPoint</vt:lpstr>
      <vt:lpstr>Авторы программы  </vt:lpstr>
      <vt:lpstr>«Чем больше уверенности в движении детской руки, тем ярче речь ребёнка!»  </vt:lpstr>
      <vt:lpstr>               Цель программы:</vt:lpstr>
      <vt:lpstr>Задачи экспериментальной                                           деятельности  детей</vt:lpstr>
      <vt:lpstr>         </vt:lpstr>
      <vt:lpstr>Совершенствовать графические  навыки</vt:lpstr>
      <vt:lpstr>  Активизировать словарный запас детей </vt:lpstr>
      <vt:lpstr>Поочерёдное движение каждым пальцем,  сопровождая речью</vt:lpstr>
      <vt:lpstr>Левой и правой рукой</vt:lpstr>
      <vt:lpstr>                                                                                     Коррекционно-развивающие: - фонематическое восприятие, зрительную и слуховую память,  умение составлять  связное развёрнутое высказывание; - познавательную активность, мышление, воображение, коммуникативные навыки. - фонематическое восприятие, зрительную и слуховую память,  умение составлять  связное развёрнутое высказывание; - познавательную активность, мышление, воображение, коммуникативные навыки.  </vt:lpstr>
      <vt:lpstr>Развитие мелкой моторики</vt:lpstr>
      <vt:lpstr>Умение составлять  связное развёрнутое высказывание</vt:lpstr>
      <vt:lpstr>Познавательную активность, мышление, воображение  </vt:lpstr>
      <vt:lpstr>Укрепить артикуляционную и  мелкую моторику </vt:lpstr>
      <vt:lpstr>Использовать мозаику, пластилинографию</vt:lpstr>
      <vt:lpstr>Формировать у детей умение ориентироваться  в пространстве</vt:lpstr>
      <vt:lpstr>Формировать у детей умения ориентироваться  в пространстве </vt:lpstr>
      <vt:lpstr>Укрепить артикуляционную и  мелкую моторику </vt:lpstr>
      <vt:lpstr>Коррекционно-воспитывающие: </vt:lpstr>
      <vt:lpstr>.  Этапы  совместного  изучения   ребёнком  звуков  и  букв  </vt:lpstr>
      <vt:lpstr>Презентация PowerPoint</vt:lpstr>
      <vt:lpstr> </vt:lpstr>
      <vt:lpstr>Презентация PowerPoint</vt:lpstr>
      <vt:lpstr>  Формирование  графических навыков</vt:lpstr>
      <vt:lpstr>                                                                        Аппликация букв:                                 эмблемы, кубики, плакаты  </vt:lpstr>
      <vt:lpstr> Пластилинография </vt:lpstr>
      <vt:lpstr>Презентация PowerPoint</vt:lpstr>
      <vt:lpstr>       Внедряем  эффективные  технологии:  ИКТ, ролевые  игры,  коллективное  творчество </vt:lpstr>
      <vt:lpstr>Практическое  освоение оптического образа букв  способствует </vt:lpstr>
      <vt:lpstr>Презентация PowerPoint</vt:lpstr>
      <vt:lpstr>     Дети чётко начинают дифференцировать                              буквы - звуки                                                                                                         </vt:lpstr>
      <vt:lpstr>Презентация PowerPoint</vt:lpstr>
      <vt:lpstr>Познавательно-речевых и художественных способностей </vt:lpstr>
      <vt:lpstr>Узнавать  и различать  твёрдые – мягкие,  глухие - звонкие согласные </vt:lpstr>
      <vt:lpstr>      Экспериментальная деятельность </vt:lpstr>
      <vt:lpstr>                                         Умение работать   и действовать индивидуально и в коллективе </vt:lpstr>
      <vt:lpstr>.</vt:lpstr>
      <vt:lpstr>Творческое освоение другими педагогами  тоже  даст положительные  результаты. Программа и тематический план  расположен  на  сайте логопеда </vt:lpstr>
      <vt:lpstr>    Инновационные  механизмы  развития экспериментальной деятельности  создают </vt:lpstr>
      <vt:lpstr>Творческую   атмосферу Какие буквы спрятались? </vt:lpstr>
      <vt:lpstr>  «Дорожная безопасность» </vt:lpstr>
      <vt:lpstr>«Витамины на окне»</vt:lpstr>
      <vt:lpstr>  Родители довольны результатами коллективной работы педагогов</vt:lpstr>
      <vt:lpstr>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Екатерина</dc:creator>
  <cp:lastModifiedBy>VERA</cp:lastModifiedBy>
  <cp:revision>122</cp:revision>
  <dcterms:created xsi:type="dcterms:W3CDTF">2010-10-19T06:50:07Z</dcterms:created>
  <dcterms:modified xsi:type="dcterms:W3CDTF">2017-04-03T12:54:45Z</dcterms:modified>
</cp:coreProperties>
</file>